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81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1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47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396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104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123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882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76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4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5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66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98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C760-F2B6-4523-B1A6-C4A222BA6BE9}" type="datetimeFigureOut">
              <a:rPr lang="sl-SI" smtClean="0"/>
              <a:t>7.6.2011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DD02-D819-4395-AA30-5CEDE7B7A9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7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en-US" sz="2400" b="1" dirty="0"/>
              <a:t>The sustainability of electricity market in the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US" sz="2400" b="1" dirty="0"/>
              <a:t>Czech Republic and Austria 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US" sz="2400" b="1" dirty="0"/>
              <a:t> 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US" sz="2400" b="1" dirty="0" err="1"/>
              <a:t>Žiga</a:t>
            </a:r>
            <a:r>
              <a:rPr lang="en-US" sz="2400" b="1" dirty="0"/>
              <a:t> ČERPES &amp; </a:t>
            </a:r>
            <a:r>
              <a:rPr lang="en-US" sz="2400" b="1" dirty="0" err="1"/>
              <a:t>Karel</a:t>
            </a:r>
            <a:r>
              <a:rPr lang="en-US" sz="2400" b="1" dirty="0"/>
              <a:t> TEZNER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400800" cy="334888"/>
          </a:xfrm>
        </p:spPr>
        <p:txBody>
          <a:bodyPr>
            <a:normAutofit lnSpcReduction="10000"/>
          </a:bodyPr>
          <a:lstStyle/>
          <a:p>
            <a:r>
              <a:rPr lang="en-US" sz="1600" b="1" dirty="0"/>
              <a:t>Czech-Austrian Winter and Summer School</a:t>
            </a:r>
            <a:endParaRPr lang="sl-SI" sz="1600" dirty="0"/>
          </a:p>
          <a:p>
            <a:endParaRPr lang="sl-SI" dirty="0"/>
          </a:p>
        </p:txBody>
      </p:sp>
      <p:pic>
        <p:nvPicPr>
          <p:cNvPr id="18" name="obrázek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67736" y="3877669"/>
            <a:ext cx="904240" cy="8185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9" name="obrázek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988219" y="3760325"/>
            <a:ext cx="1152525" cy="85725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0" name="obrázek 3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860032" y="3779692"/>
            <a:ext cx="1609725" cy="8185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1" name="obrázek 4" descr="Logo_GRAZ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6876255" y="3840194"/>
            <a:ext cx="942975" cy="78994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2" name="obrázek 5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2971195" y="5413127"/>
            <a:ext cx="1047115" cy="9144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23" name="obrázek 6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4572000" y="5441702"/>
            <a:ext cx="1247140" cy="88582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4" name="Podnaslov 2"/>
          <p:cNvSpPr txBox="1">
            <a:spLocks/>
          </p:cNvSpPr>
          <p:nvPr/>
        </p:nvSpPr>
        <p:spPr>
          <a:xfrm>
            <a:off x="1371600" y="3542781"/>
            <a:ext cx="6400800" cy="334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Co-operating universities</a:t>
            </a:r>
            <a:endParaRPr lang="en-US" sz="1600" dirty="0" smtClean="0"/>
          </a:p>
          <a:p>
            <a:endParaRPr lang="sl-SI" dirty="0"/>
          </a:p>
        </p:txBody>
      </p:sp>
      <p:sp>
        <p:nvSpPr>
          <p:cNvPr id="25" name="Podnaslov 2"/>
          <p:cNvSpPr txBox="1">
            <a:spLocks/>
          </p:cNvSpPr>
          <p:nvPr/>
        </p:nvSpPr>
        <p:spPr>
          <a:xfrm>
            <a:off x="1418430" y="5121734"/>
            <a:ext cx="6400800" cy="334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Financial </a:t>
            </a:r>
            <a:r>
              <a:rPr lang="en-US" sz="1600" b="1" dirty="0" err="1" smtClean="0"/>
              <a:t>supprot</a:t>
            </a:r>
            <a:r>
              <a:rPr lang="en-US" sz="1600" b="1" dirty="0" smtClean="0"/>
              <a:t> by</a:t>
            </a:r>
            <a:endParaRPr lang="en-US" sz="16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52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THE CZECH REPUBLIC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GB" sz="2400" dirty="0"/>
              <a:t>Potential energy </a:t>
            </a:r>
            <a:r>
              <a:rPr lang="en-GB" sz="2400" dirty="0" smtClean="0"/>
              <a:t>shortages</a:t>
            </a:r>
            <a:r>
              <a:rPr lang="cs-CZ" sz="2400" dirty="0" smtClean="0"/>
              <a:t> vs. </a:t>
            </a:r>
            <a:r>
              <a:rPr lang="cs-CZ" sz="2400" dirty="0" err="1" smtClean="0"/>
              <a:t>alleged</a:t>
            </a:r>
            <a:r>
              <a:rPr lang="cs-CZ" sz="2400" dirty="0" smtClean="0"/>
              <a:t> </a:t>
            </a:r>
            <a:r>
              <a:rPr lang="cs-CZ" sz="2400" dirty="0" err="1" smtClean="0"/>
              <a:t>slack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brown</a:t>
            </a:r>
            <a:r>
              <a:rPr lang="cs-CZ" sz="2400" dirty="0" smtClean="0"/>
              <a:t> </a:t>
            </a:r>
            <a:r>
              <a:rPr lang="cs-CZ" sz="2400" dirty="0" err="1" smtClean="0"/>
              <a:t>coal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hangingPunct="0"/>
            <a:r>
              <a:rPr lang="cs-CZ" sz="2100" dirty="0" err="1"/>
              <a:t>Nearly</a:t>
            </a:r>
            <a:r>
              <a:rPr lang="cs-CZ" sz="2100" dirty="0"/>
              <a:t> </a:t>
            </a:r>
            <a:r>
              <a:rPr lang="cs-CZ" sz="2100" dirty="0" err="1"/>
              <a:t>half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total</a:t>
            </a:r>
            <a:r>
              <a:rPr lang="cs-CZ" sz="2100" dirty="0"/>
              <a:t> </a:t>
            </a:r>
            <a:r>
              <a:rPr lang="cs-CZ" sz="2100" dirty="0" err="1"/>
              <a:t>production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electricity</a:t>
            </a:r>
            <a:r>
              <a:rPr lang="cs-CZ" sz="2100" dirty="0"/>
              <a:t>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generated</a:t>
            </a:r>
            <a:r>
              <a:rPr lang="cs-CZ" sz="2100" dirty="0"/>
              <a:t> </a:t>
            </a:r>
            <a:r>
              <a:rPr lang="cs-CZ" sz="2100" dirty="0" err="1"/>
              <a:t>through</a:t>
            </a:r>
            <a:r>
              <a:rPr lang="cs-CZ" sz="2100" dirty="0"/>
              <a:t> </a:t>
            </a:r>
            <a:r>
              <a:rPr lang="cs-CZ" sz="2100" dirty="0" err="1"/>
              <a:t>brown</a:t>
            </a:r>
            <a:r>
              <a:rPr lang="cs-CZ" sz="2100" dirty="0"/>
              <a:t> </a:t>
            </a:r>
            <a:r>
              <a:rPr lang="cs-CZ" sz="2100" dirty="0" err="1"/>
              <a:t>coal</a:t>
            </a:r>
            <a:r>
              <a:rPr lang="cs-CZ" sz="2100" dirty="0"/>
              <a:t> and lignite </a:t>
            </a:r>
            <a:r>
              <a:rPr lang="cs-CZ" sz="2100" dirty="0" err="1"/>
              <a:t>upgrading</a:t>
            </a:r>
            <a:r>
              <a:rPr lang="cs-CZ" sz="2100" dirty="0"/>
              <a:t> </a:t>
            </a:r>
            <a:r>
              <a:rPr lang="cs-CZ" sz="2100" dirty="0" err="1"/>
              <a:t>processes</a:t>
            </a:r>
            <a:r>
              <a:rPr lang="cs-CZ" sz="2100" dirty="0"/>
              <a:t>.</a:t>
            </a:r>
          </a:p>
          <a:p>
            <a:pPr hangingPunct="0"/>
            <a:r>
              <a:rPr lang="cs-CZ" sz="2100" dirty="0" smtClean="0"/>
              <a:t>75 </a:t>
            </a:r>
            <a:r>
              <a:rPr lang="cs-CZ" sz="2100" dirty="0"/>
              <a:t>% </a:t>
            </a:r>
            <a:r>
              <a:rPr lang="cs-CZ" sz="2100" dirty="0" err="1"/>
              <a:t>of</a:t>
            </a:r>
            <a:r>
              <a:rPr lang="cs-CZ" sz="2100"/>
              <a:t> </a:t>
            </a:r>
            <a:r>
              <a:rPr lang="cs-CZ" sz="2100" smtClean="0"/>
              <a:t>heat</a:t>
            </a:r>
            <a:r>
              <a:rPr lang="cs-CZ" sz="2100" dirty="0" smtClean="0"/>
              <a:t>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produced</a:t>
            </a:r>
            <a:r>
              <a:rPr lang="cs-CZ" sz="2100" dirty="0"/>
              <a:t> via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central</a:t>
            </a:r>
            <a:r>
              <a:rPr lang="cs-CZ" sz="2100" dirty="0"/>
              <a:t> </a:t>
            </a:r>
            <a:r>
              <a:rPr lang="cs-CZ" sz="2100" dirty="0" err="1"/>
              <a:t>cogeneration</a:t>
            </a:r>
            <a:r>
              <a:rPr lang="cs-CZ" sz="2100" dirty="0"/>
              <a:t> (</a:t>
            </a:r>
            <a:r>
              <a:rPr lang="cs-CZ" sz="2100" dirty="0" err="1"/>
              <a:t>combined</a:t>
            </a:r>
            <a:r>
              <a:rPr lang="cs-CZ" sz="2100" dirty="0"/>
              <a:t> </a:t>
            </a:r>
            <a:r>
              <a:rPr lang="cs-CZ" sz="2100" dirty="0" err="1"/>
              <a:t>heat</a:t>
            </a:r>
            <a:r>
              <a:rPr lang="cs-CZ" sz="2100" dirty="0"/>
              <a:t> and </a:t>
            </a:r>
            <a:r>
              <a:rPr lang="cs-CZ" sz="2100" dirty="0" err="1"/>
              <a:t>electricity</a:t>
            </a:r>
            <a:r>
              <a:rPr lang="cs-CZ" sz="2100" dirty="0"/>
              <a:t> </a:t>
            </a:r>
            <a:r>
              <a:rPr lang="cs-CZ" sz="2100" dirty="0" err="1"/>
              <a:t>generation</a:t>
            </a:r>
            <a:r>
              <a:rPr lang="cs-CZ" sz="2100" dirty="0"/>
              <a:t>).</a:t>
            </a:r>
          </a:p>
          <a:p>
            <a:pPr lvl="0" hangingPunct="0"/>
            <a:r>
              <a:rPr lang="cs-CZ" sz="2100" dirty="0"/>
              <a:t>1,48 </a:t>
            </a:r>
            <a:r>
              <a:rPr lang="cs-CZ" sz="2100" dirty="0" err="1"/>
              <a:t>millions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households</a:t>
            </a:r>
            <a:r>
              <a:rPr lang="cs-CZ" sz="2100" dirty="0"/>
              <a:t> are </a:t>
            </a:r>
            <a:r>
              <a:rPr lang="cs-CZ" sz="2100" dirty="0" err="1"/>
              <a:t>supplied</a:t>
            </a:r>
            <a:r>
              <a:rPr lang="cs-CZ" sz="2100" dirty="0"/>
              <a:t> </a:t>
            </a:r>
            <a:r>
              <a:rPr lang="cs-CZ" sz="2100" dirty="0" err="1"/>
              <a:t>with</a:t>
            </a:r>
            <a:r>
              <a:rPr lang="cs-CZ" sz="2100" dirty="0"/>
              <a:t> </a:t>
            </a:r>
            <a:r>
              <a:rPr lang="cs-CZ" sz="2100" dirty="0" err="1"/>
              <a:t>heat</a:t>
            </a:r>
            <a:r>
              <a:rPr lang="cs-CZ" sz="2100" dirty="0"/>
              <a:t> </a:t>
            </a:r>
            <a:r>
              <a:rPr lang="cs-CZ" sz="2100" dirty="0" err="1"/>
              <a:t>from</a:t>
            </a:r>
            <a:r>
              <a:rPr lang="cs-CZ" sz="2100" dirty="0"/>
              <a:t> </a:t>
            </a:r>
            <a:r>
              <a:rPr lang="cs-CZ" sz="2100" dirty="0" err="1"/>
              <a:t>district</a:t>
            </a:r>
            <a:r>
              <a:rPr lang="cs-CZ" sz="2100" dirty="0"/>
              <a:t> </a:t>
            </a:r>
            <a:r>
              <a:rPr lang="cs-CZ" sz="2100" dirty="0" err="1"/>
              <a:t>heating</a:t>
            </a:r>
            <a:r>
              <a:rPr lang="cs-CZ" sz="2100" dirty="0"/>
              <a:t>.</a:t>
            </a:r>
          </a:p>
          <a:p>
            <a:pPr lvl="0" hangingPunct="0"/>
            <a:r>
              <a:rPr lang="cs-CZ" sz="2100" dirty="0" err="1"/>
              <a:t>According</a:t>
            </a:r>
            <a:r>
              <a:rPr lang="cs-CZ" sz="2100" dirty="0"/>
              <a:t> to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credible</a:t>
            </a:r>
            <a:r>
              <a:rPr lang="cs-CZ" sz="2100" dirty="0" smtClean="0"/>
              <a:t> </a:t>
            </a:r>
            <a:r>
              <a:rPr lang="cs-CZ" sz="2100" dirty="0" err="1"/>
              <a:t>analyses</a:t>
            </a:r>
            <a:r>
              <a:rPr lang="cs-CZ" sz="2100" dirty="0"/>
              <a:t> (</a:t>
            </a:r>
            <a:r>
              <a:rPr lang="cs-CZ" sz="2100" dirty="0" err="1"/>
              <a:t>e.g</a:t>
            </a:r>
            <a:r>
              <a:rPr lang="cs-CZ" sz="2100" dirty="0"/>
              <a:t>. </a:t>
            </a:r>
            <a:r>
              <a:rPr lang="cs-CZ" sz="2100" dirty="0" err="1"/>
              <a:t>one</a:t>
            </a:r>
            <a:r>
              <a:rPr lang="cs-CZ" sz="2100" dirty="0"/>
              <a:t> </a:t>
            </a:r>
            <a:r>
              <a:rPr lang="cs-CZ" sz="2100" dirty="0" err="1"/>
              <a:t>conducted</a:t>
            </a:r>
            <a:r>
              <a:rPr lang="cs-CZ" sz="2100" dirty="0"/>
              <a:t> by </a:t>
            </a:r>
            <a:r>
              <a:rPr lang="cs-CZ" sz="2100" dirty="0" err="1"/>
              <a:t>the</a:t>
            </a:r>
            <a:r>
              <a:rPr lang="cs-CZ" sz="2100" dirty="0"/>
              <a:t> Ministry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Industry</a:t>
            </a:r>
            <a:r>
              <a:rPr lang="cs-CZ" sz="2100" dirty="0"/>
              <a:t> and </a:t>
            </a:r>
            <a:r>
              <a:rPr lang="cs-CZ" sz="2100" dirty="0" err="1"/>
              <a:t>Trade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Czech </a:t>
            </a:r>
            <a:r>
              <a:rPr lang="cs-CZ" sz="2100" dirty="0" smtClean="0"/>
              <a:t>Republic)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/>
              <a:t>slack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5 - 6 mil. </a:t>
            </a:r>
            <a:r>
              <a:rPr lang="cs-CZ" sz="2100" dirty="0" err="1"/>
              <a:t>tonnes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brown</a:t>
            </a:r>
            <a:r>
              <a:rPr lang="cs-CZ" sz="2100" dirty="0"/>
              <a:t> </a:t>
            </a:r>
            <a:r>
              <a:rPr lang="cs-CZ" sz="2100" dirty="0" err="1"/>
              <a:t>coal</a:t>
            </a:r>
            <a:r>
              <a:rPr lang="cs-CZ" sz="2100" dirty="0" smtClean="0"/>
              <a:t> </a:t>
            </a:r>
            <a:r>
              <a:rPr lang="cs-CZ" sz="2100" dirty="0" err="1"/>
              <a:t>might</a:t>
            </a:r>
            <a:r>
              <a:rPr lang="cs-CZ" sz="2100" dirty="0"/>
              <a:t> </a:t>
            </a:r>
            <a:r>
              <a:rPr lang="cs-CZ" sz="2100" dirty="0" err="1" smtClean="0"/>
              <a:t>allegedly</a:t>
            </a:r>
            <a:r>
              <a:rPr lang="cs-CZ" sz="2100" dirty="0" smtClean="0"/>
              <a:t> </a:t>
            </a:r>
            <a:r>
              <a:rPr lang="cs-CZ" sz="2100" dirty="0" err="1" smtClean="0"/>
              <a:t>occur</a:t>
            </a:r>
            <a:r>
              <a:rPr lang="cs-CZ" sz="2100" dirty="0" smtClean="0"/>
              <a:t> in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forthcoming</a:t>
            </a:r>
            <a:r>
              <a:rPr lang="cs-CZ" sz="2100" dirty="0"/>
              <a:t> </a:t>
            </a:r>
            <a:r>
              <a:rPr lang="cs-CZ" sz="2100" dirty="0" err="1"/>
              <a:t>years</a:t>
            </a:r>
            <a:r>
              <a:rPr lang="cs-CZ" sz="2100" dirty="0"/>
              <a:t>. </a:t>
            </a:r>
          </a:p>
          <a:p>
            <a:pPr lvl="0" hangingPunct="0"/>
            <a:r>
              <a:rPr lang="cs-CZ" sz="2100" dirty="0"/>
              <a:t>A </a:t>
            </a:r>
            <a:r>
              <a:rPr lang="cs-CZ" sz="2100" dirty="0" err="1"/>
              <a:t>prospective</a:t>
            </a:r>
            <a:r>
              <a:rPr lang="cs-CZ" sz="2100" dirty="0"/>
              <a:t> </a:t>
            </a:r>
            <a:r>
              <a:rPr lang="cs-CZ" sz="2100" dirty="0" err="1"/>
              <a:t>deficiency</a:t>
            </a:r>
            <a:r>
              <a:rPr lang="cs-CZ" sz="2100" dirty="0"/>
              <a:t> </a:t>
            </a:r>
            <a:r>
              <a:rPr lang="cs-CZ" sz="2100" dirty="0" err="1"/>
              <a:t>might</a:t>
            </a:r>
            <a:r>
              <a:rPr lang="cs-CZ" sz="2100" dirty="0"/>
              <a:t> cause </a:t>
            </a:r>
            <a:r>
              <a:rPr lang="cs-CZ" sz="2100" dirty="0" err="1"/>
              <a:t>significant</a:t>
            </a:r>
            <a:r>
              <a:rPr lang="cs-CZ" sz="2100" dirty="0"/>
              <a:t> </a:t>
            </a:r>
            <a:r>
              <a:rPr lang="cs-CZ" sz="2100" dirty="0" err="1"/>
              <a:t>increase</a:t>
            </a:r>
            <a:r>
              <a:rPr lang="cs-CZ" sz="2100" dirty="0"/>
              <a:t> in </a:t>
            </a:r>
            <a:r>
              <a:rPr lang="cs-CZ" sz="2100" dirty="0" err="1"/>
              <a:t>prices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heat</a:t>
            </a:r>
            <a:r>
              <a:rPr lang="cs-CZ" sz="2100" dirty="0"/>
              <a:t> </a:t>
            </a:r>
            <a:r>
              <a:rPr lang="cs-CZ" sz="2100" dirty="0" smtClean="0"/>
              <a:t>and </a:t>
            </a:r>
            <a:r>
              <a:rPr lang="cs-CZ" sz="2100" dirty="0" err="1" smtClean="0"/>
              <a:t>electricity</a:t>
            </a:r>
            <a:r>
              <a:rPr lang="cs-CZ" sz="2100" dirty="0" smtClean="0"/>
              <a:t> and </a:t>
            </a:r>
            <a:r>
              <a:rPr lang="cs-CZ" sz="2100" dirty="0"/>
              <a:t>so </a:t>
            </a:r>
            <a:r>
              <a:rPr lang="cs-CZ" sz="2100" dirty="0" err="1"/>
              <a:t>that</a:t>
            </a:r>
            <a:r>
              <a:rPr lang="cs-CZ" sz="2100" dirty="0"/>
              <a:t> </a:t>
            </a:r>
            <a:r>
              <a:rPr lang="cs-CZ" sz="2100" dirty="0" err="1"/>
              <a:t>creates</a:t>
            </a:r>
            <a:r>
              <a:rPr lang="cs-CZ" sz="2100" dirty="0"/>
              <a:t> negative </a:t>
            </a:r>
            <a:r>
              <a:rPr lang="cs-CZ" sz="2100" dirty="0" err="1"/>
              <a:t>pressure</a:t>
            </a:r>
            <a:r>
              <a:rPr lang="cs-CZ" sz="2100" dirty="0"/>
              <a:t> on </a:t>
            </a:r>
            <a:r>
              <a:rPr lang="cs-CZ" sz="2100" dirty="0" err="1"/>
              <a:t>household</a:t>
            </a:r>
            <a:r>
              <a:rPr lang="cs-CZ" sz="2100" dirty="0"/>
              <a:t> budget.</a:t>
            </a:r>
          </a:p>
          <a:p>
            <a:pPr lvl="0" hangingPunct="0"/>
            <a:r>
              <a:rPr lang="cs-CZ" sz="2100" dirty="0" err="1"/>
              <a:t>Considerable</a:t>
            </a:r>
            <a:r>
              <a:rPr lang="cs-CZ" sz="2100" dirty="0"/>
              <a:t> </a:t>
            </a:r>
            <a:r>
              <a:rPr lang="cs-CZ" sz="2100" dirty="0" err="1"/>
              <a:t>amount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brown</a:t>
            </a:r>
            <a:r>
              <a:rPr lang="cs-CZ" sz="2100" dirty="0"/>
              <a:t> </a:t>
            </a:r>
            <a:r>
              <a:rPr lang="cs-CZ" sz="2100" dirty="0" err="1"/>
              <a:t>coal</a:t>
            </a:r>
            <a:r>
              <a:rPr lang="cs-CZ" sz="2100" dirty="0"/>
              <a:t> </a:t>
            </a:r>
            <a:r>
              <a:rPr lang="cs-CZ" sz="2100" dirty="0" err="1"/>
              <a:t>is</a:t>
            </a:r>
            <a:r>
              <a:rPr lang="cs-CZ" sz="2100" dirty="0"/>
              <a:t> </a:t>
            </a:r>
            <a:r>
              <a:rPr lang="cs-CZ" sz="2100" dirty="0" err="1"/>
              <a:t>forbidden</a:t>
            </a:r>
            <a:r>
              <a:rPr lang="cs-CZ" sz="2100" dirty="0"/>
              <a:t> </a:t>
            </a:r>
            <a:r>
              <a:rPr lang="cs-CZ" sz="2100" dirty="0" err="1"/>
              <a:t>because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mining</a:t>
            </a:r>
            <a:r>
              <a:rPr lang="cs-CZ" sz="2100" dirty="0"/>
              <a:t> </a:t>
            </a:r>
            <a:r>
              <a:rPr lang="cs-CZ" sz="2100" dirty="0" err="1"/>
              <a:t>limits</a:t>
            </a:r>
            <a:r>
              <a:rPr lang="cs-CZ" sz="2100" dirty="0"/>
              <a:t>.</a:t>
            </a:r>
          </a:p>
          <a:p>
            <a:pPr lvl="0" hangingPunct="0"/>
            <a:r>
              <a:rPr lang="cs-CZ" sz="2100" dirty="0" err="1"/>
              <a:t>Pressure</a:t>
            </a:r>
            <a:r>
              <a:rPr lang="cs-CZ" sz="2100" dirty="0"/>
              <a:t>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mining</a:t>
            </a:r>
            <a:r>
              <a:rPr lang="cs-CZ" sz="2100" dirty="0"/>
              <a:t> </a:t>
            </a:r>
            <a:r>
              <a:rPr lang="cs-CZ" sz="2100" dirty="0" err="1"/>
              <a:t>companies</a:t>
            </a:r>
            <a:r>
              <a:rPr lang="cs-CZ" sz="2100" dirty="0"/>
              <a:t> on </a:t>
            </a:r>
            <a:r>
              <a:rPr lang="cs-CZ" sz="2100" dirty="0" err="1"/>
              <a:t>raising</a:t>
            </a:r>
            <a:r>
              <a:rPr lang="cs-CZ" sz="2100" dirty="0"/>
              <a:t> </a:t>
            </a:r>
            <a:r>
              <a:rPr lang="cs-CZ" sz="2100" dirty="0" err="1"/>
              <a:t>the</a:t>
            </a:r>
            <a:r>
              <a:rPr lang="cs-CZ" sz="2100" dirty="0"/>
              <a:t> </a:t>
            </a:r>
            <a:r>
              <a:rPr lang="cs-CZ" sz="2100" dirty="0" err="1"/>
              <a:t>mining</a:t>
            </a:r>
            <a:r>
              <a:rPr lang="cs-CZ" sz="2100" dirty="0"/>
              <a:t> </a:t>
            </a:r>
            <a:r>
              <a:rPr lang="cs-CZ" sz="2100" dirty="0" err="1"/>
              <a:t>limits</a:t>
            </a:r>
            <a:r>
              <a:rPr lang="cs-CZ" sz="2100" dirty="0" smtClean="0"/>
              <a:t>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137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THE CZECH REPUBLIC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err="1"/>
              <a:t>F</a:t>
            </a:r>
            <a:r>
              <a:rPr lang="cs-CZ" sz="2400" dirty="0" err="1" smtClean="0"/>
              <a:t>uture</a:t>
            </a:r>
            <a:r>
              <a:rPr lang="cs-CZ" sz="2400" dirty="0" smtClean="0"/>
              <a:t> </a:t>
            </a:r>
            <a:r>
              <a:rPr lang="cs-CZ" sz="2400" dirty="0" err="1" smtClean="0"/>
              <a:t>alternatives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796199"/>
              </p:ext>
            </p:extLst>
          </p:nvPr>
        </p:nvGraphicFramePr>
        <p:xfrm>
          <a:off x="755576" y="1484784"/>
          <a:ext cx="7628304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455"/>
                <a:gridCol w="1794129"/>
                <a:gridCol w="1382674"/>
                <a:gridCol w="1503402"/>
                <a:gridCol w="1847644"/>
              </a:tblGrid>
              <a:tr h="230328">
                <a:tc gridSpan="5">
                  <a:txBody>
                    <a:bodyPr/>
                    <a:lstStyle/>
                    <a:p>
                      <a:pPr algn="ctr" hangingPunct="0">
                        <a:spcBef>
                          <a:spcPts val="200"/>
                        </a:spcBef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 err="1">
                          <a:effectLst/>
                        </a:rPr>
                        <a:t>Planned</a:t>
                      </a:r>
                      <a:r>
                        <a:rPr lang="cs-CZ" sz="1600" b="1" kern="150" dirty="0">
                          <a:effectLst/>
                        </a:rPr>
                        <a:t> </a:t>
                      </a:r>
                      <a:r>
                        <a:rPr lang="cs-CZ" sz="1600" b="1" kern="150" dirty="0" err="1">
                          <a:effectLst/>
                        </a:rPr>
                        <a:t>power</a:t>
                      </a:r>
                      <a:r>
                        <a:rPr lang="cs-CZ" sz="1600" b="1" kern="150" dirty="0">
                          <a:effectLst/>
                        </a:rPr>
                        <a:t> </a:t>
                      </a:r>
                      <a:r>
                        <a:rPr lang="cs-CZ" sz="1600" b="1" kern="150" dirty="0" err="1" smtClean="0">
                          <a:effectLst/>
                        </a:rPr>
                        <a:t>plants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979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>
                          <a:effectLst/>
                        </a:rPr>
                        <a:t>Location</a:t>
                      </a:r>
                      <a:endParaRPr lang="cs-CZ" sz="1600" b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>
                          <a:effectLst/>
                        </a:rPr>
                        <a:t>Type of plant</a:t>
                      </a:r>
                      <a:endParaRPr lang="cs-CZ" sz="1600" b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>
                          <a:effectLst/>
                        </a:rPr>
                        <a:t>Charakteristic</a:t>
                      </a:r>
                      <a:endParaRPr lang="cs-CZ" sz="1600" b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>
                          <a:effectLst/>
                        </a:rPr>
                        <a:t>Installed capacity</a:t>
                      </a:r>
                      <a:endParaRPr lang="cs-CZ" sz="1600" b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 err="1">
                          <a:effectLst/>
                        </a:rPr>
                        <a:t>Time</a:t>
                      </a:r>
                      <a:r>
                        <a:rPr lang="cs-CZ" sz="1600" b="1" kern="150" dirty="0">
                          <a:effectLst/>
                        </a:rPr>
                        <a:t> </a:t>
                      </a:r>
                      <a:r>
                        <a:rPr lang="cs-CZ" sz="1600" b="1" kern="150" dirty="0" err="1">
                          <a:effectLst/>
                        </a:rPr>
                        <a:t>framework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55281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Počerady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gas power plant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new source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838 MW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under construction</a:t>
                      </a:r>
                    </a:p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starting-up 06/2013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55281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Mochov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>
                          <a:effectLst/>
                        </a:rPr>
                        <a:t>gas</a:t>
                      </a:r>
                      <a:r>
                        <a:rPr lang="cs-CZ" sz="1600" kern="150" dirty="0">
                          <a:effectLst/>
                        </a:rPr>
                        <a:t> </a:t>
                      </a:r>
                      <a:r>
                        <a:rPr lang="cs-CZ" sz="1600" kern="150" dirty="0" err="1">
                          <a:effectLst/>
                        </a:rPr>
                        <a:t>power</a:t>
                      </a:r>
                      <a:r>
                        <a:rPr lang="cs-CZ" sz="1600" kern="150" dirty="0">
                          <a:effectLst/>
                        </a:rPr>
                        <a:t> plant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>
                          <a:effectLst/>
                        </a:rPr>
                        <a:t>new</a:t>
                      </a:r>
                      <a:r>
                        <a:rPr lang="cs-CZ" sz="1600" kern="150" dirty="0">
                          <a:effectLst/>
                        </a:rPr>
                        <a:t> source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1000 MW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negotiations are in progress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55281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Temelín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nuclear power plant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enlargement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2000 MW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date of realization: 2020-2025 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0979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Dukovany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nuclear power plant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enlargement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1500 MW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feasibility study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30979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Blahutovice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nuclear power plant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>
                          <a:effectLst/>
                        </a:rPr>
                        <a:t>new</a:t>
                      </a:r>
                      <a:r>
                        <a:rPr lang="cs-CZ" sz="1600" kern="150" dirty="0">
                          <a:effectLst/>
                        </a:rPr>
                        <a:t> source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- no </a:t>
                      </a:r>
                      <a:r>
                        <a:rPr lang="cs-CZ" sz="1600" kern="150" dirty="0" err="1">
                          <a:effectLst/>
                        </a:rPr>
                        <a:t>sooner</a:t>
                      </a:r>
                      <a:r>
                        <a:rPr lang="cs-CZ" sz="1600" kern="150" dirty="0">
                          <a:effectLst/>
                        </a:rPr>
                        <a:t> </a:t>
                      </a:r>
                      <a:r>
                        <a:rPr lang="cs-CZ" sz="1600" kern="150" dirty="0" err="1">
                          <a:effectLst/>
                        </a:rPr>
                        <a:t>than</a:t>
                      </a:r>
                      <a:r>
                        <a:rPr lang="cs-CZ" sz="1600" kern="150" dirty="0">
                          <a:effectLst/>
                        </a:rPr>
                        <a:t> 2040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Šipka doprava 5"/>
          <p:cNvSpPr/>
          <p:nvPr/>
        </p:nvSpPr>
        <p:spPr>
          <a:xfrm>
            <a:off x="1043608" y="5642040"/>
            <a:ext cx="936104" cy="39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560690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Diminish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dependancy</a:t>
            </a:r>
            <a:r>
              <a:rPr lang="cs-CZ" sz="2400" b="1" dirty="0" smtClean="0"/>
              <a:t> on </a:t>
            </a:r>
            <a:r>
              <a:rPr lang="cs-CZ" sz="2400" b="1" dirty="0" err="1" smtClean="0"/>
              <a:t>brown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coal</a:t>
            </a:r>
            <a:r>
              <a:rPr lang="cs-CZ" sz="2400" b="1" dirty="0" smtClean="0"/>
              <a:t> in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LR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453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THE CZECH REPUBLIC</a:t>
            </a:r>
            <a:br>
              <a:rPr lang="cs-CZ" sz="3600" dirty="0" smtClean="0"/>
            </a:br>
            <a:r>
              <a:rPr lang="cs-CZ" sz="2400" dirty="0" err="1"/>
              <a:t>C</a:t>
            </a:r>
            <a:r>
              <a:rPr lang="cs-CZ" sz="2400" dirty="0" err="1" smtClean="0"/>
              <a:t>onclusion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5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alleged</a:t>
            </a:r>
            <a:r>
              <a:rPr lang="cs-CZ" dirty="0" smtClean="0"/>
              <a:t> </a:t>
            </a:r>
            <a:r>
              <a:rPr lang="cs-CZ" dirty="0" err="1" smtClean="0"/>
              <a:t>slack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brown</a:t>
            </a:r>
            <a:r>
              <a:rPr lang="cs-CZ" dirty="0" smtClean="0"/>
              <a:t> </a:t>
            </a:r>
            <a:r>
              <a:rPr lang="cs-CZ" dirty="0" err="1" smtClean="0"/>
              <a:t>coal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exist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</a:t>
            </a:r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necessity</a:t>
            </a:r>
            <a:r>
              <a:rPr lang="cs-CZ" dirty="0" smtClean="0"/>
              <a:t> to </a:t>
            </a:r>
            <a:r>
              <a:rPr lang="cs-CZ" dirty="0" err="1" smtClean="0"/>
              <a:t>raise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minig</a:t>
            </a:r>
            <a:r>
              <a:rPr lang="cs-CZ" dirty="0" smtClean="0"/>
              <a:t> </a:t>
            </a:r>
            <a:r>
              <a:rPr lang="cs-CZ" dirty="0" err="1" smtClean="0"/>
              <a:t>limits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play a </a:t>
            </a:r>
            <a:r>
              <a:rPr lang="cs-CZ" dirty="0" err="1" smtClean="0"/>
              <a:t>vital</a:t>
            </a:r>
            <a:r>
              <a:rPr lang="cs-CZ" dirty="0" smtClean="0"/>
              <a:t> role as a </a:t>
            </a:r>
            <a:r>
              <a:rPr lang="cs-CZ" dirty="0" err="1" smtClean="0"/>
              <a:t>regulator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O</a:t>
            </a:r>
            <a:r>
              <a:rPr lang="cs-CZ" dirty="0" err="1" smtClean="0"/>
              <a:t>ther</a:t>
            </a:r>
            <a:r>
              <a:rPr lang="cs-CZ" dirty="0" smtClean="0"/>
              <a:t> </a:t>
            </a:r>
            <a:r>
              <a:rPr lang="cs-CZ" dirty="0" err="1" smtClean="0"/>
              <a:t>challanges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solved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Improvements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endParaRPr lang="cs-CZ" dirty="0" smtClean="0"/>
          </a:p>
          <a:p>
            <a:r>
              <a:rPr lang="cs-CZ" dirty="0" err="1" smtClean="0"/>
              <a:t>Stringent</a:t>
            </a:r>
            <a:r>
              <a:rPr lang="cs-CZ" dirty="0" smtClean="0"/>
              <a:t> </a:t>
            </a:r>
            <a:r>
              <a:rPr lang="cs-CZ" dirty="0" err="1" smtClean="0"/>
              <a:t>emmision</a:t>
            </a:r>
            <a:r>
              <a:rPr lang="cs-CZ" dirty="0" smtClean="0"/>
              <a:t> </a:t>
            </a:r>
            <a:r>
              <a:rPr lang="cs-CZ" dirty="0" err="1" smtClean="0"/>
              <a:t>limits</a:t>
            </a:r>
            <a:r>
              <a:rPr lang="cs-CZ" dirty="0" smtClean="0"/>
              <a:t> (</a:t>
            </a:r>
            <a:r>
              <a:rPr lang="cs-CZ" dirty="0" err="1" smtClean="0"/>
              <a:t>from</a:t>
            </a:r>
            <a:r>
              <a:rPr lang="cs-CZ" dirty="0" smtClean="0"/>
              <a:t> 2016)</a:t>
            </a:r>
          </a:p>
          <a:p>
            <a:r>
              <a:rPr lang="cs-CZ" dirty="0" smtClean="0"/>
              <a:t>EU green </a:t>
            </a:r>
            <a:r>
              <a:rPr lang="cs-CZ" dirty="0" err="1" smtClean="0"/>
              <a:t>policies</a:t>
            </a:r>
            <a:endParaRPr lang="cs-CZ" dirty="0" smtClean="0"/>
          </a:p>
          <a:p>
            <a:r>
              <a:rPr lang="cs-CZ" dirty="0" err="1" smtClean="0"/>
              <a:t>Prospective</a:t>
            </a:r>
            <a:r>
              <a:rPr lang="cs-CZ" dirty="0" smtClean="0"/>
              <a:t> </a:t>
            </a:r>
            <a:r>
              <a:rPr lang="cs-CZ" dirty="0" err="1" smtClean="0"/>
              <a:t>covering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shutdown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71600" y="5965197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596519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Long-term point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view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needs</a:t>
            </a:r>
            <a:r>
              <a:rPr lang="cs-CZ" sz="2400" b="1" dirty="0" smtClean="0"/>
              <a:t> to </a:t>
            </a:r>
            <a:r>
              <a:rPr lang="cs-CZ" sz="2400" b="1" dirty="0" err="1" smtClean="0"/>
              <a:t>be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applied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46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2.teenormous.com/items/www.northernsun.com/images-imagethumb-Touch-The-Earth-Gently-Clay-Dyed-Organic-Women-s-T-Shirt--8028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6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sustainability of electricity market in the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b="1" dirty="0" smtClean="0"/>
              <a:t>Czech Republic and Austria</a:t>
            </a:r>
            <a:endParaRPr lang="sl-SI" b="1" dirty="0" smtClean="0"/>
          </a:p>
          <a:p>
            <a:r>
              <a:rPr lang="en-US" b="1" dirty="0" smtClean="0"/>
              <a:t>Electric energy supply</a:t>
            </a:r>
          </a:p>
          <a:p>
            <a:r>
              <a:rPr lang="en-US" b="1" dirty="0" smtClean="0"/>
              <a:t>Potential energy shortages</a:t>
            </a:r>
          </a:p>
          <a:p>
            <a:r>
              <a:rPr lang="en-US" b="1" dirty="0" smtClean="0"/>
              <a:t>Future alternatives</a:t>
            </a:r>
          </a:p>
          <a:p>
            <a:r>
              <a:rPr lang="en-GB" b="1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AUSTRIA</a:t>
            </a:r>
            <a:br>
              <a:rPr lang="en-US" sz="3200" dirty="0" smtClean="0"/>
            </a:br>
            <a:r>
              <a:rPr lang="en-US" sz="2400" dirty="0" smtClean="0"/>
              <a:t>Electric energy supply</a:t>
            </a:r>
            <a:endParaRPr lang="en-US" sz="2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0204"/>
              </p:ext>
            </p:extLst>
          </p:nvPr>
        </p:nvGraphicFramePr>
        <p:xfrm>
          <a:off x="827584" y="1772816"/>
          <a:ext cx="748883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/>
                <a:gridCol w="3744416"/>
              </a:tblGrid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Energy final demand of electricity 2009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in GWh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Gross electricity production </a:t>
                      </a:r>
                      <a:endParaRPr lang="sl-SI" sz="1600" kern="1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68.974</a:t>
                      </a:r>
                      <a:endParaRPr lang="sl-SI" sz="1600" kern="1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+ </a:t>
                      </a:r>
                      <a:r>
                        <a:rPr lang="cs-CZ" sz="1600" kern="150" dirty="0" err="1">
                          <a:effectLst/>
                        </a:rPr>
                        <a:t>Electricity</a:t>
                      </a:r>
                      <a:r>
                        <a:rPr lang="cs-CZ" sz="1600" kern="150" dirty="0">
                          <a:effectLst/>
                        </a:rPr>
                        <a:t> </a:t>
                      </a:r>
                      <a:r>
                        <a:rPr lang="cs-CZ" sz="1600" kern="150" dirty="0" err="1">
                          <a:effectLst/>
                        </a:rPr>
                        <a:t>imports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19.542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= Electricity application 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88.516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- Electricity exports 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18.762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Pump storage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3.961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= Domestic electricity consumption </a:t>
                      </a:r>
                      <a:endParaRPr lang="sl-SI" sz="1600" kern="15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65.793</a:t>
                      </a:r>
                      <a:endParaRPr lang="sl-SI" sz="1600" kern="15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- Own usage 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1.842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- Network losses 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3.520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2048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= Final energy demand </a:t>
                      </a:r>
                      <a:endParaRPr lang="sl-SI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60.431</a:t>
                      </a:r>
                      <a:endParaRPr lang="sl-SI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3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u="sng" dirty="0" smtClean="0"/>
              <a:t>Austria, one of the „greenest“ electricity producing country</a:t>
            </a:r>
            <a:endParaRPr lang="en-GB" sz="2000" u="sng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AUSTRIA</a:t>
            </a:r>
            <a:br>
              <a:rPr lang="en-US" sz="3200" dirty="0" smtClean="0"/>
            </a:br>
            <a:r>
              <a:rPr lang="en-US" sz="2400" dirty="0" smtClean="0"/>
              <a:t>Electric energy supply</a:t>
            </a:r>
            <a:endParaRPr lang="en-US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6" name="Predm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709139"/>
              </p:ext>
            </p:extLst>
          </p:nvPr>
        </p:nvGraphicFramePr>
        <p:xfrm>
          <a:off x="199775" y="2348880"/>
          <a:ext cx="8744449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Picture" r:id="rId3" imgW="0" imgH="0" progId="StaticMetafile">
                  <p:embed/>
                </p:oleObj>
              </mc:Choice>
              <mc:Fallback>
                <p:oleObj name="Picture" r:id="rId3" imgW="0" imgH="0" progId="StaticMetafil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75" y="2348880"/>
                        <a:ext cx="8744449" cy="3096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34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hangingPunct="0">
              <a:lnSpc>
                <a:spcPct val="170000"/>
              </a:lnSpc>
              <a:buNone/>
            </a:pPr>
            <a:r>
              <a:rPr lang="cs-CZ" sz="2800" u="sng" dirty="0"/>
              <a:t>e-Control </a:t>
            </a:r>
            <a:r>
              <a:rPr lang="cs-CZ" sz="2800" u="sng" dirty="0" smtClean="0"/>
              <a:t>identifies </a:t>
            </a:r>
            <a:r>
              <a:rPr lang="cs-CZ" sz="2800" u="sng" dirty="0"/>
              <a:t>4 main factors which cause blackouts:</a:t>
            </a:r>
            <a:endParaRPr lang="sl-SI" sz="2800" u="sng" dirty="0"/>
          </a:p>
          <a:p>
            <a:pPr lvl="0" hangingPunct="0">
              <a:lnSpc>
                <a:spcPct val="170000"/>
              </a:lnSpc>
            </a:pPr>
            <a:r>
              <a:rPr lang="cs-CZ" sz="2800" dirty="0"/>
              <a:t>Atmospheric impacts:  Storms, ice, snow, avalanches, humidity, temperature, earthquakes, etc.                             </a:t>
            </a:r>
            <a:endParaRPr lang="sl-SI" sz="2800" dirty="0"/>
          </a:p>
          <a:p>
            <a:pPr lvl="0" hangingPunct="0">
              <a:lnSpc>
                <a:spcPct val="170000"/>
              </a:lnSpc>
            </a:pPr>
            <a:r>
              <a:rPr lang="cs-CZ" sz="2800" dirty="0"/>
              <a:t>External impacts: through people, animals, cranes, vehicles, fire or through other factors induced disturbances.</a:t>
            </a:r>
            <a:endParaRPr lang="sl-SI" sz="2800" dirty="0"/>
          </a:p>
          <a:p>
            <a:pPr lvl="0" hangingPunct="0">
              <a:lnSpc>
                <a:spcPct val="170000"/>
              </a:lnSpc>
            </a:pPr>
            <a:r>
              <a:rPr lang="cs-CZ" sz="2800" dirty="0"/>
              <a:t>Network operator intern: Switching errors, blackouts, ageing, overloads, etc.   </a:t>
            </a:r>
            <a:endParaRPr lang="sl-SI" sz="2800" dirty="0"/>
          </a:p>
          <a:p>
            <a:pPr lvl="0" hangingPunct="0">
              <a:lnSpc>
                <a:spcPct val="170000"/>
              </a:lnSpc>
            </a:pPr>
            <a:r>
              <a:rPr lang="cs-CZ" sz="2800" dirty="0"/>
              <a:t>Supply failure/backlash disturbances: outfall of upstream voltage level, outfall of power supply (from the producer) or from disturbances from other networks that have retroactive impacts.</a:t>
            </a:r>
            <a:endParaRPr lang="sl-SI" sz="28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AUSTRIA</a:t>
            </a:r>
            <a:br>
              <a:rPr lang="en-US" sz="3200" dirty="0" smtClean="0"/>
            </a:br>
            <a:r>
              <a:rPr lang="en-GB" sz="2400" dirty="0" smtClean="0"/>
              <a:t>Potential energy shortages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35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 smtClean="0"/>
              <a:t>Approximately 10.000 shortages per year</a:t>
            </a:r>
          </a:p>
          <a:p>
            <a:pPr>
              <a:lnSpc>
                <a:spcPct val="150000"/>
              </a:lnSpc>
            </a:pPr>
            <a:r>
              <a:rPr lang="cs-CZ" sz="1800" dirty="0" smtClean="0"/>
              <a:t>One </a:t>
            </a:r>
            <a:r>
              <a:rPr lang="cs-CZ" sz="1800" dirty="0"/>
              <a:t>hour blackout in Austria would cause damages in the amount of 40 Mio </a:t>
            </a:r>
            <a:r>
              <a:rPr lang="cs-CZ" sz="1800" dirty="0" smtClean="0"/>
              <a:t>€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61% of interruptions are planned interruptions </a:t>
            </a:r>
            <a:endParaRPr lang="cs-CZ" sz="1800" dirty="0" smtClean="0"/>
          </a:p>
          <a:p>
            <a:pPr>
              <a:lnSpc>
                <a:spcPct val="150000"/>
              </a:lnSpc>
            </a:pPr>
            <a:r>
              <a:rPr lang="cs-CZ" sz="1800" dirty="0" smtClean="0"/>
              <a:t>47% of unplanned interruptions caused by atmospheric influences (without natural disasters), 20% by foreign influences and the rest by network operators</a:t>
            </a:r>
          </a:p>
          <a:p>
            <a:pPr>
              <a:lnSpc>
                <a:spcPct val="150000"/>
              </a:lnSpc>
            </a:pPr>
            <a:r>
              <a:rPr lang="cs-CZ" sz="1800" dirty="0" smtClean="0"/>
              <a:t>Prevention of blackout via structural and overall security, regionally </a:t>
            </a:r>
            <a:r>
              <a:rPr lang="cs-CZ" sz="1800" dirty="0"/>
              <a:t>equalized generation </a:t>
            </a:r>
            <a:r>
              <a:rPr lang="cs-CZ" sz="1800" dirty="0" smtClean="0"/>
              <a:t>quotas, operational capability, measures </a:t>
            </a:r>
            <a:r>
              <a:rPr lang="cs-CZ" sz="1800" dirty="0"/>
              <a:t>for limiting the consequences</a:t>
            </a:r>
            <a:endParaRPr lang="sl-SI" sz="18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AUSTRIA</a:t>
            </a:r>
            <a:br>
              <a:rPr lang="en-US" sz="3200" dirty="0" smtClean="0"/>
            </a:br>
            <a:r>
              <a:rPr lang="en-GB" sz="2400" dirty="0" smtClean="0"/>
              <a:t>Potential energy shortages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201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800" dirty="0" smtClean="0"/>
              <a:t>The 2020 target for Austria is to cover 34% of total energy demand with renewable energy (</a:t>
            </a:r>
            <a:r>
              <a:rPr lang="sl-SI" sz="1800" dirty="0" smtClean="0"/>
              <a:t>24% in 2007) </a:t>
            </a:r>
            <a:endParaRPr lang="en-GB" sz="1800" dirty="0" smtClean="0"/>
          </a:p>
          <a:p>
            <a:pPr>
              <a:lnSpc>
                <a:spcPct val="150000"/>
              </a:lnSpc>
            </a:pPr>
            <a:r>
              <a:rPr lang="en-GB" sz="1800" dirty="0" smtClean="0"/>
              <a:t>At </a:t>
            </a:r>
            <a:r>
              <a:rPr lang="en-GB" sz="1800" dirty="0"/>
              <a:t>the moment, Austria records 18% losses of total energy supply via transformation and distribution of </a:t>
            </a:r>
            <a:r>
              <a:rPr lang="en-GB" sz="1800" dirty="0" smtClean="0"/>
              <a:t>energy</a:t>
            </a:r>
            <a:r>
              <a:rPr lang="sl-SI" sz="1800" dirty="0" smtClean="0"/>
              <a:t> </a:t>
            </a:r>
            <a:r>
              <a:rPr lang="en-GB" sz="1800" dirty="0" smtClean="0"/>
              <a:t>supply</a:t>
            </a:r>
          </a:p>
          <a:p>
            <a:pPr>
              <a:lnSpc>
                <a:spcPct val="150000"/>
              </a:lnSpc>
            </a:pPr>
            <a:r>
              <a:rPr lang="en-GB" sz="1800" dirty="0" smtClean="0"/>
              <a:t>Austria </a:t>
            </a:r>
            <a:r>
              <a:rPr lang="en-GB" sz="1800" dirty="0"/>
              <a:t>produces around 75% of its energy via renewable energy </a:t>
            </a:r>
            <a:r>
              <a:rPr lang="en-GB" sz="1800" dirty="0" smtClean="0"/>
              <a:t>sources</a:t>
            </a:r>
            <a:endParaRPr lang="sl-SI" sz="1800" dirty="0" smtClean="0"/>
          </a:p>
          <a:p>
            <a:pPr>
              <a:lnSpc>
                <a:spcPct val="150000"/>
              </a:lnSpc>
            </a:pPr>
            <a:r>
              <a:rPr lang="en-GB" sz="1800" dirty="0" smtClean="0"/>
              <a:t>Relatively strong dependence on atmospheric influences</a:t>
            </a:r>
            <a:endParaRPr lang="sl-SI" sz="1800" dirty="0" smtClean="0"/>
          </a:p>
          <a:p>
            <a:pPr>
              <a:lnSpc>
                <a:spcPct val="150000"/>
              </a:lnSpc>
            </a:pPr>
            <a:r>
              <a:rPr lang="en-GB" sz="1800" dirty="0"/>
              <a:t>the security of supply is almost 99</a:t>
            </a:r>
            <a:r>
              <a:rPr lang="en-GB" sz="1800" dirty="0" smtClean="0"/>
              <a:t>%</a:t>
            </a:r>
            <a:endParaRPr lang="sl-SI" sz="1800" dirty="0" smtClean="0"/>
          </a:p>
          <a:p>
            <a:pPr>
              <a:lnSpc>
                <a:spcPct val="150000"/>
              </a:lnSpc>
            </a:pPr>
            <a:r>
              <a:rPr lang="en-GB" sz="1800" dirty="0" smtClean="0"/>
              <a:t>Actual feasibility of reaching 2020 targets?</a:t>
            </a:r>
            <a:r>
              <a:rPr lang="sl-SI" sz="1800" dirty="0" smtClean="0"/>
              <a:t> – </a:t>
            </a:r>
            <a:r>
              <a:rPr lang="en-GB" sz="1800" dirty="0" smtClean="0"/>
              <a:t>first step: optimize consumption</a:t>
            </a:r>
            <a:r>
              <a:rPr lang="sl-SI" sz="1800" dirty="0" smtClean="0"/>
              <a:t>?</a:t>
            </a:r>
            <a:endParaRPr lang="en-GB" sz="1800" dirty="0" smtClean="0"/>
          </a:p>
          <a:p>
            <a:pPr>
              <a:lnSpc>
                <a:spcPct val="150000"/>
              </a:lnSpc>
            </a:pPr>
            <a:endParaRPr lang="en-GB" sz="1800" dirty="0" smtClean="0"/>
          </a:p>
          <a:p>
            <a:pPr>
              <a:lnSpc>
                <a:spcPct val="150000"/>
              </a:lnSpc>
            </a:pPr>
            <a:endParaRPr lang="en-GB" sz="18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AUSTRIA</a:t>
            </a:r>
            <a:br>
              <a:rPr lang="en-US" sz="3200" dirty="0" smtClean="0"/>
            </a:br>
            <a:r>
              <a:rPr lang="en-GB" sz="2400" dirty="0" smtClean="0"/>
              <a:t>Future perspectives and conclusion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9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THE CZECH REPUBLIC</a:t>
            </a:r>
            <a:br>
              <a:rPr lang="sl-SI" sz="3600" dirty="0" smtClean="0"/>
            </a:br>
            <a:r>
              <a:rPr lang="sl-SI" sz="2400" dirty="0"/>
              <a:t>E</a:t>
            </a:r>
            <a:r>
              <a:rPr lang="sl-SI" sz="2400" dirty="0" smtClean="0"/>
              <a:t>lectric energy supply</a:t>
            </a:r>
            <a:endParaRPr lang="sl-SI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176660"/>
              </p:ext>
            </p:extLst>
          </p:nvPr>
        </p:nvGraphicFramePr>
        <p:xfrm>
          <a:off x="1619672" y="1988840"/>
          <a:ext cx="5906616" cy="3288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7714"/>
                <a:gridCol w="958902"/>
              </a:tblGrid>
              <a:tr h="399922">
                <a:tc gridSpan="2"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Czech </a:t>
                      </a:r>
                      <a:r>
                        <a:rPr lang="cs-CZ" sz="1600" b="1" kern="150" dirty="0" err="1">
                          <a:effectLst/>
                        </a:rPr>
                        <a:t>energy</a:t>
                      </a:r>
                      <a:r>
                        <a:rPr lang="cs-CZ" sz="1600" b="1" kern="150" dirty="0">
                          <a:effectLst/>
                        </a:rPr>
                        <a:t> </a:t>
                      </a:r>
                      <a:r>
                        <a:rPr lang="cs-CZ" sz="1600" b="1" kern="150" dirty="0" err="1">
                          <a:effectLst/>
                        </a:rPr>
                        <a:t>sector</a:t>
                      </a:r>
                      <a:r>
                        <a:rPr lang="cs-CZ" sz="1600" b="1" kern="150" dirty="0">
                          <a:effectLst/>
                        </a:rPr>
                        <a:t> - basic </a:t>
                      </a:r>
                      <a:r>
                        <a:rPr lang="cs-CZ" sz="1600" b="1" kern="150" dirty="0" err="1">
                          <a:effectLst/>
                        </a:rPr>
                        <a:t>overview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386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 err="1">
                          <a:effectLst/>
                        </a:rPr>
                        <a:t>Indicator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2010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818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 smtClean="0">
                          <a:effectLst/>
                        </a:rPr>
                        <a:t>Installed</a:t>
                      </a:r>
                      <a:r>
                        <a:rPr lang="cs-CZ" sz="1600" kern="150" dirty="0" smtClean="0">
                          <a:effectLst/>
                        </a:rPr>
                        <a:t> </a:t>
                      </a:r>
                      <a:r>
                        <a:rPr lang="cs-CZ" sz="1600" kern="150" dirty="0" err="1" smtClean="0">
                          <a:effectLst/>
                        </a:rPr>
                        <a:t>capacity</a:t>
                      </a:r>
                      <a:r>
                        <a:rPr lang="cs-CZ" sz="1600" kern="150" dirty="0" smtClean="0">
                          <a:effectLst/>
                        </a:rPr>
                        <a:t> (MW)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20 073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818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0" kern="150" dirty="0" smtClean="0">
                          <a:solidFill>
                            <a:srgbClr val="FFC000"/>
                          </a:solidFill>
                          <a:effectLst/>
                        </a:rPr>
                        <a:t>Gross </a:t>
                      </a:r>
                      <a:r>
                        <a:rPr lang="cs-CZ" sz="1600" b="0" kern="150" dirty="0" err="1" smtClean="0">
                          <a:solidFill>
                            <a:srgbClr val="FFC000"/>
                          </a:solidFill>
                          <a:effectLst/>
                        </a:rPr>
                        <a:t>electricity</a:t>
                      </a:r>
                      <a:r>
                        <a:rPr lang="cs-CZ" sz="1600" b="0" kern="15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cs-CZ" sz="1600" b="0" kern="150" dirty="0" err="1" smtClean="0">
                          <a:solidFill>
                            <a:srgbClr val="FFC000"/>
                          </a:solidFill>
                          <a:effectLst/>
                        </a:rPr>
                        <a:t>production</a:t>
                      </a:r>
                      <a:r>
                        <a:rPr lang="cs-CZ" sz="1600" b="0" kern="150" dirty="0" smtClean="0">
                          <a:solidFill>
                            <a:srgbClr val="FFC000"/>
                          </a:solidFill>
                          <a:effectLst/>
                        </a:rPr>
                        <a:t> (</a:t>
                      </a:r>
                      <a:r>
                        <a:rPr lang="cs-CZ" sz="1600" b="0" kern="150" dirty="0" err="1" smtClean="0">
                          <a:solidFill>
                            <a:srgbClr val="FFC000"/>
                          </a:solidFill>
                          <a:effectLst/>
                        </a:rPr>
                        <a:t>GWh</a:t>
                      </a:r>
                      <a:r>
                        <a:rPr lang="cs-CZ" sz="1600" b="0" kern="150" dirty="0" smtClean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cs-CZ" sz="1600" b="0" kern="15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0" kern="150" dirty="0">
                          <a:solidFill>
                            <a:srgbClr val="FFC000"/>
                          </a:solidFill>
                          <a:effectLst/>
                        </a:rPr>
                        <a:t>85 910</a:t>
                      </a:r>
                      <a:endParaRPr lang="cs-CZ" sz="1600" b="0" kern="15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818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0" kern="150" dirty="0">
                          <a:solidFill>
                            <a:srgbClr val="FFC000"/>
                          </a:solidFill>
                          <a:effectLst/>
                        </a:rPr>
                        <a:t>Gross </a:t>
                      </a:r>
                      <a:r>
                        <a:rPr lang="cs-CZ" sz="1600" b="0" kern="150" dirty="0" err="1">
                          <a:solidFill>
                            <a:srgbClr val="FFC000"/>
                          </a:solidFill>
                          <a:effectLst/>
                        </a:rPr>
                        <a:t>electricity</a:t>
                      </a:r>
                      <a:r>
                        <a:rPr lang="cs-CZ" sz="1600" b="0" kern="15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cs-CZ" sz="1600" b="0" kern="150" dirty="0" err="1">
                          <a:solidFill>
                            <a:srgbClr val="FFC000"/>
                          </a:solidFill>
                          <a:effectLst/>
                        </a:rPr>
                        <a:t>consumption</a:t>
                      </a:r>
                      <a:r>
                        <a:rPr lang="cs-CZ" sz="1600" b="0" kern="150" dirty="0">
                          <a:solidFill>
                            <a:srgbClr val="FFC000"/>
                          </a:solidFill>
                          <a:effectLst/>
                        </a:rPr>
                        <a:t> (</a:t>
                      </a:r>
                      <a:r>
                        <a:rPr lang="cs-CZ" sz="1600" b="0" kern="150" dirty="0" err="1">
                          <a:solidFill>
                            <a:srgbClr val="FFC000"/>
                          </a:solidFill>
                          <a:effectLst/>
                        </a:rPr>
                        <a:t>GWh</a:t>
                      </a:r>
                      <a:r>
                        <a:rPr lang="cs-CZ" sz="1600" b="0" kern="150" dirty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cs-CZ" sz="1600" b="0" kern="15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solidFill>
                            <a:srgbClr val="FFC000"/>
                          </a:solidFill>
                          <a:effectLst/>
                        </a:rPr>
                        <a:t>70 962</a:t>
                      </a:r>
                      <a:endParaRPr lang="cs-CZ" sz="1600" kern="150" dirty="0">
                        <a:solidFill>
                          <a:srgbClr val="FFC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86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>
                          <a:effectLst/>
                        </a:rPr>
                        <a:t>Electricity</a:t>
                      </a:r>
                      <a:r>
                        <a:rPr lang="cs-CZ" sz="1600" kern="150" dirty="0">
                          <a:effectLst/>
                        </a:rPr>
                        <a:t> </a:t>
                      </a:r>
                      <a:r>
                        <a:rPr lang="cs-CZ" sz="1600" kern="150" dirty="0" err="1">
                          <a:effectLst/>
                        </a:rPr>
                        <a:t>imports</a:t>
                      </a:r>
                      <a:r>
                        <a:rPr lang="cs-CZ" sz="1600" kern="150" dirty="0">
                          <a:effectLst/>
                        </a:rPr>
                        <a:t> (</a:t>
                      </a:r>
                      <a:r>
                        <a:rPr lang="cs-CZ" sz="1600" kern="150" dirty="0" err="1">
                          <a:effectLst/>
                        </a:rPr>
                        <a:t>GWh</a:t>
                      </a:r>
                      <a:r>
                        <a:rPr lang="cs-CZ" sz="1600" kern="150" dirty="0">
                          <a:effectLst/>
                        </a:rPr>
                        <a:t>)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6 642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818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 err="1">
                          <a:effectLst/>
                        </a:rPr>
                        <a:t>Electricity</a:t>
                      </a:r>
                      <a:r>
                        <a:rPr lang="cs-CZ" sz="1600" kern="150" dirty="0">
                          <a:effectLst/>
                        </a:rPr>
                        <a:t> </a:t>
                      </a:r>
                      <a:r>
                        <a:rPr lang="cs-CZ" sz="1600" kern="150" dirty="0" err="1">
                          <a:effectLst/>
                        </a:rPr>
                        <a:t>exports</a:t>
                      </a:r>
                      <a:r>
                        <a:rPr lang="cs-CZ" sz="1600" kern="150" dirty="0">
                          <a:effectLst/>
                        </a:rPr>
                        <a:t> (</a:t>
                      </a:r>
                      <a:r>
                        <a:rPr lang="cs-CZ" sz="1600" kern="150" dirty="0" err="1">
                          <a:effectLst/>
                        </a:rPr>
                        <a:t>GWh</a:t>
                      </a:r>
                      <a:r>
                        <a:rPr lang="cs-CZ" sz="1600" kern="150" dirty="0">
                          <a:effectLst/>
                        </a:rPr>
                        <a:t>)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21 591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08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THE CZECH REPUBLIC</a:t>
            </a:r>
            <a:r>
              <a:rPr lang="sl-SI" sz="5400" dirty="0"/>
              <a:t/>
            </a:r>
            <a:br>
              <a:rPr lang="sl-SI" sz="5400" dirty="0"/>
            </a:br>
            <a:r>
              <a:rPr lang="sl-SI" sz="2400" dirty="0" smtClean="0"/>
              <a:t>Electric </a:t>
            </a:r>
            <a:r>
              <a:rPr lang="sl-SI" sz="2400" dirty="0"/>
              <a:t>energy supply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069733"/>
              </p:ext>
            </p:extLst>
          </p:nvPr>
        </p:nvGraphicFramePr>
        <p:xfrm>
          <a:off x="611558" y="1556792"/>
          <a:ext cx="7848873" cy="4961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9471"/>
                <a:gridCol w="1625213"/>
                <a:gridCol w="1376069"/>
                <a:gridCol w="1338120"/>
              </a:tblGrid>
              <a:tr h="293750">
                <a:tc gridSpan="4"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Gross </a:t>
                      </a:r>
                      <a:r>
                        <a:rPr lang="cs-CZ" sz="1600" b="1" kern="150" dirty="0" err="1">
                          <a:effectLst/>
                        </a:rPr>
                        <a:t>energy</a:t>
                      </a:r>
                      <a:r>
                        <a:rPr lang="cs-CZ" sz="1600" b="1" kern="150" dirty="0">
                          <a:effectLst/>
                        </a:rPr>
                        <a:t> </a:t>
                      </a:r>
                      <a:r>
                        <a:rPr lang="cs-CZ" sz="1600" b="1" kern="150" dirty="0" err="1">
                          <a:effectLst/>
                        </a:rPr>
                        <a:t>supply</a:t>
                      </a:r>
                      <a:r>
                        <a:rPr lang="cs-CZ" sz="1600" b="1" kern="150" dirty="0">
                          <a:effectLst/>
                        </a:rPr>
                        <a:t> in </a:t>
                      </a:r>
                      <a:r>
                        <a:rPr lang="cs-CZ" sz="1600" b="1" kern="150" dirty="0" err="1">
                          <a:effectLst/>
                        </a:rPr>
                        <a:t>the</a:t>
                      </a:r>
                      <a:r>
                        <a:rPr lang="cs-CZ" sz="1600" b="1" kern="150" dirty="0">
                          <a:effectLst/>
                        </a:rPr>
                        <a:t> Czech </a:t>
                      </a:r>
                      <a:r>
                        <a:rPr lang="cs-CZ" sz="1600" b="1" kern="150" dirty="0" smtClean="0">
                          <a:effectLst/>
                        </a:rPr>
                        <a:t>Republic (</a:t>
                      </a:r>
                      <a:r>
                        <a:rPr lang="cs-CZ" sz="1600" b="1" kern="150" dirty="0" err="1" smtClean="0">
                          <a:effectLst/>
                        </a:rPr>
                        <a:t>GWh</a:t>
                      </a:r>
                      <a:r>
                        <a:rPr lang="cs-CZ" sz="1600" b="1" kern="150" dirty="0" smtClean="0">
                          <a:effectLst/>
                        </a:rPr>
                        <a:t>)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2487"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Indicator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2010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2009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b="1" kern="150" dirty="0">
                          <a:effectLst/>
                        </a:rPr>
                        <a:t>∆ 2009/2010</a:t>
                      </a:r>
                      <a:endParaRPr lang="cs-CZ" sz="1600" b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85 910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82 250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4,45%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Fossil fuel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49 979,70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48 457,40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3,14%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>
                          <a:effectLst/>
                        </a:rPr>
                        <a:t>Hard coal upgrading processess</a:t>
                      </a:r>
                      <a:endParaRPr lang="cs-CZ" sz="1600" i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6 043,60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5 310,80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>
                          <a:effectLst/>
                        </a:rPr>
                        <a:t>13,80%</a:t>
                      </a:r>
                      <a:endParaRPr lang="cs-CZ" sz="1600" i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2487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Brown </a:t>
                      </a:r>
                      <a:r>
                        <a:rPr lang="cs-CZ" sz="1600" i="1" kern="150" dirty="0" err="1">
                          <a:effectLst/>
                        </a:rPr>
                        <a:t>coal</a:t>
                      </a:r>
                      <a:r>
                        <a:rPr lang="cs-CZ" sz="1600" i="1" kern="150" dirty="0">
                          <a:effectLst/>
                        </a:rPr>
                        <a:t> and Lignite </a:t>
                      </a:r>
                      <a:r>
                        <a:rPr lang="cs-CZ" sz="1600" i="1" kern="150" dirty="0" err="1">
                          <a:effectLst/>
                        </a:rPr>
                        <a:t>upgrading</a:t>
                      </a:r>
                      <a:r>
                        <a:rPr lang="cs-CZ" sz="1600" i="1" kern="150" dirty="0">
                          <a:effectLst/>
                        </a:rPr>
                        <a:t> </a:t>
                      </a:r>
                      <a:r>
                        <a:rPr lang="cs-CZ" sz="1600" i="1" kern="150" dirty="0" err="1">
                          <a:effectLst/>
                        </a:rPr>
                        <a:t>processess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40 907,40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40 361,60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1,35%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 err="1">
                          <a:effectLst/>
                        </a:rPr>
                        <a:t>Others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>
                          <a:effectLst/>
                        </a:rPr>
                        <a:t>3 028,70</a:t>
                      </a:r>
                      <a:endParaRPr lang="cs-CZ" sz="1600" i="1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2 785,00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i="1" kern="150" dirty="0">
                          <a:effectLst/>
                        </a:rPr>
                        <a:t>8,75%</a:t>
                      </a:r>
                      <a:endParaRPr lang="cs-CZ" sz="1600" i="1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Gas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3 600,40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3 225,20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11,63%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Hydroelectric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3 380,60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2 982,70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13,34%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Nuclear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27 998,20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27 207,80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2,91%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Wind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335,5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288,1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16,45%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0626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Photovoltaic power plants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615,7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>
                          <a:effectLst/>
                        </a:rPr>
                        <a:t>88,8</a:t>
                      </a:r>
                      <a:endParaRPr lang="cs-CZ" sz="1600" kern="1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kern="150" dirty="0">
                          <a:effectLst/>
                        </a:rPr>
                        <a:t>593,36%</a:t>
                      </a:r>
                      <a:endParaRPr lang="cs-CZ" sz="1600" kern="1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784</Words>
  <Application>Microsoft Office PowerPoint</Application>
  <PresentationFormat>Předvádění na obrazovce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Officeova tema</vt:lpstr>
      <vt:lpstr>Picture</vt:lpstr>
      <vt:lpstr>The sustainability of electricity market in the  Czech Republic and Austria    Žiga ČERPES &amp; Karel TEZNER </vt:lpstr>
      <vt:lpstr>Introduction</vt:lpstr>
      <vt:lpstr>AUSTRIA Electric energy supply</vt:lpstr>
      <vt:lpstr>AUSTRIA Electric energy supply</vt:lpstr>
      <vt:lpstr>AUSTRIA Potential energy shortages</vt:lpstr>
      <vt:lpstr>AUSTRIA Potential energy shortages</vt:lpstr>
      <vt:lpstr>AUSTRIA Future perspectives and conclusion</vt:lpstr>
      <vt:lpstr>THE CZECH REPUBLIC Electric energy supply</vt:lpstr>
      <vt:lpstr>THE CZECH REPUBLIC Electric energy supply</vt:lpstr>
      <vt:lpstr>THE CZECH REPUBLIC Potential energy shortages vs. alleged slack of brown coal</vt:lpstr>
      <vt:lpstr>THE CZECH REPUBLIC Future alternatives</vt:lpstr>
      <vt:lpstr>THE CZECH REPUBLIC Conclusion</vt:lpstr>
      <vt:lpstr>Prezentace aplikace PowerPoint</vt:lpstr>
    </vt:vector>
  </TitlesOfParts>
  <Company>Univerzitetna knjižnica Maribor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sustainability of electricity market in the  Czech Republic and Austria    Žiga ČERPES &amp; Karel TEZNER</dc:title>
  <dc:creator>Internet</dc:creator>
  <cp:lastModifiedBy>Karel Tezner</cp:lastModifiedBy>
  <cp:revision>22</cp:revision>
  <dcterms:created xsi:type="dcterms:W3CDTF">2011-06-07T11:53:45Z</dcterms:created>
  <dcterms:modified xsi:type="dcterms:W3CDTF">2011-06-07T15:59:34Z</dcterms:modified>
</cp:coreProperties>
</file>